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7"/>
  </p:notesMasterIdLst>
  <p:sldIdLst>
    <p:sldId id="270" r:id="rId2"/>
    <p:sldId id="263" r:id="rId3"/>
    <p:sldId id="267" r:id="rId4"/>
    <p:sldId id="269" r:id="rId5"/>
    <p:sldId id="268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66">
          <p15:clr>
            <a:srgbClr val="A4A3A4"/>
          </p15:clr>
        </p15:guide>
        <p15:guide id="2" pos="26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302" autoAdjust="0"/>
  </p:normalViewPr>
  <p:slideViewPr>
    <p:cSldViewPr snapToGrid="0" showGuides="1">
      <p:cViewPr varScale="1">
        <p:scale>
          <a:sx n="68" d="100"/>
          <a:sy n="68" d="100"/>
        </p:scale>
        <p:origin x="780" y="60"/>
      </p:cViewPr>
      <p:guideLst>
        <p:guide orient="horz" pos="1966"/>
        <p:guide pos="26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22B9AC9A-B4A8-45A3-AD56-4FA02F35CA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F9EA1E0-BD21-472C-B88C-C98C81AB31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C91FA24-A418-41C2-93FA-0C98044B90C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D1A1F2A3-DA17-451C-B08E-A85F0E1CBD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6FE844B0-9EB2-4DF0-B5D6-ECA08BBB3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0D63592-57B5-45A1-AABF-EBEB3EE0C6C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739BAB9-7839-4E79-80DE-9663439D13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31ECC75-AC20-46C9-8B4D-08E0E63D4F3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56DF6B1-9A07-4539-89DB-68D7B9B6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7E184-25DF-48FA-B2AB-5C4CA1FBEFD0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58A5E76-2C7E-4BDD-938F-932F0EEB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8B2F94F-0EEA-495B-8616-EE36EC279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F25C1-82C2-468B-B2AF-B0725A3119BE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7A9F2AC6-5A03-4A4C-B8F3-CEAB9CBB03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40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170364B-8707-489A-A623-459AA54D0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3B876-4FEB-4C4E-AAFA-D2F0F586A5D1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0402E6F-71B5-4010-BA85-31931BA98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BED4B14-3F94-41FA-B562-C25A5CB71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AAD97-4FC6-412D-842A-2920C4DA1E2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5656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3CCB4F7-3CC6-4EFA-AA9A-98568231C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57CC0-4B9A-4A73-9969-94CC2C28A169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276FC88-D442-40CE-BC80-8D9EC510F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EB3AD9-BB3B-4BF5-AAFD-5E76629BB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38AAC-8EC4-4B14-9698-C545FE3478A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45007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09A581F-8F7B-4464-99F5-7989E1929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EC3F4-29FE-495D-8D89-F1AD6BDBFD45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B236CBC-64B0-44FF-A576-349CB3DA4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27695C9-28F0-40F4-9CF1-0984F2DF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E0522-D834-4AB3-A34C-881B07296B6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9723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31265DA-4E0C-4E5C-9D17-BFA98E65D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D9FC2-03E2-4E24-89C5-963DF751694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6CE0118-9F3D-4263-9315-625DF1E7D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22EDCA3-A9F0-4F34-8C13-A559F5C98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12060-4C45-437A-BFC8-58D30B4D02C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75901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540323B-141F-40DC-8C05-40B50E1D4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888DB-31A4-4893-AD42-A35F0AE22F5A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DFEDB89-00C4-44C3-913E-D393CA111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136533D-DDD4-4404-ABBA-DD32A844C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59CA8-8C11-4FB9-9400-EB7788436B5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0051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F596E29D-0890-4512-9376-DC363BC1F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D40CD-7B44-4B3C-B941-B9847BF969A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E833C473-5439-45F9-A887-0D601FBBF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8D9D804E-8329-4423-B284-ED6FAE5E1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3557B-F468-4776-B2AB-B2A9B974261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8341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0C9168F2-B0F7-4F20-9877-7A35063D1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2403C-6B70-4C5F-B72E-D80F0DD09B05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08BF6326-EE1A-47C4-859A-0AF249476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C458C05B-530A-4425-BB0E-FA650D5A3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22136-1EDE-431C-9589-0969E310028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2827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1B44B14F-68E9-4CD1-94FA-1364440D2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35AEF-DA9E-4E3B-B3A6-E62220CB780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08A7ED41-D1FC-4F32-A100-0D88FAF55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8E08069B-FAE7-4047-8C78-EEF7A50C6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5A4755-71ED-4B6C-B483-BF74876375A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4274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6FF5007-69FC-4984-8994-16296555D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6BFF6-86AF-4EC5-9786-77FACFFD6957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BFE889B-BC4D-43DB-A7A3-AEC1858E4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296DDFB-0537-41E1-BAF9-FB1C1D386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D2F65-29A8-422A-852B-F87DD1393FA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43662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ECE51E6-1C1A-414D-B201-DF7CF660F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7A0D6-714E-4FA5-A5AF-8DC40962A213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E3C877F-B108-44A8-BE83-D52E69067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F8E09AC-6151-4DD8-A66F-CB9A70885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126D5-7DE7-49F8-A509-4F5A711502A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9417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zervirano mjesto naslova 1">
            <a:extLst>
              <a:ext uri="{FF2B5EF4-FFF2-40B4-BE49-F238E27FC236}">
                <a16:creationId xmlns:a16="http://schemas.microsoft.com/office/drawing/2014/main" id="{C661E222-D0EE-4D99-9A71-8E7DF73D6F8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5123" name="Rezervirano mjesto teksta 2">
            <a:extLst>
              <a:ext uri="{FF2B5EF4-FFF2-40B4-BE49-F238E27FC236}">
                <a16:creationId xmlns:a16="http://schemas.microsoft.com/office/drawing/2014/main" id="{50F28633-9360-48EF-B033-6E878DB625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AA08F6B-93DF-41FD-A15A-7EB1B65A5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3B35DF6-E8C1-4751-A158-874A753A4460}" type="datetimeFigureOut">
              <a:rPr lang="sr-Latn-CS"/>
              <a:pPr>
                <a:defRPr/>
              </a:pPr>
              <a:t>17.8.2021.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D776A8A-121C-438D-8610-318E5CDC8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A252625-135F-4BD3-93D5-5FE681098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7F963A7-BEE0-4071-89EA-E00EA153E9F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" Type="http://schemas.openxmlformats.org/officeDocument/2006/relationships/image" Target="../media/image7.wmf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" Type="http://schemas.openxmlformats.org/officeDocument/2006/relationships/image" Target="../media/image20.wmf"/><Relationship Id="rId21" Type="http://schemas.openxmlformats.org/officeDocument/2006/relationships/image" Target="../media/image29.wmf"/><Relationship Id="rId34" Type="http://schemas.openxmlformats.org/officeDocument/2006/relationships/oleObject" Target="../embeddings/oleObject35.bin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wmf"/><Relationship Id="rId25" Type="http://schemas.openxmlformats.org/officeDocument/2006/relationships/image" Target="../media/image31.wmf"/><Relationship Id="rId33" Type="http://schemas.openxmlformats.org/officeDocument/2006/relationships/image" Target="../media/image35.wmf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29" Type="http://schemas.openxmlformats.org/officeDocument/2006/relationships/image" Target="../media/image33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24" Type="http://schemas.openxmlformats.org/officeDocument/2006/relationships/oleObject" Target="../embeddings/oleObject30.bin"/><Relationship Id="rId32" Type="http://schemas.openxmlformats.org/officeDocument/2006/relationships/oleObject" Target="../embeddings/oleObject34.bin"/><Relationship Id="rId37" Type="http://schemas.openxmlformats.org/officeDocument/2006/relationships/image" Target="../media/image37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23" Type="http://schemas.openxmlformats.org/officeDocument/2006/relationships/image" Target="../media/image30.wmf"/><Relationship Id="rId28" Type="http://schemas.openxmlformats.org/officeDocument/2006/relationships/oleObject" Target="../embeddings/oleObject32.bin"/><Relationship Id="rId36" Type="http://schemas.openxmlformats.org/officeDocument/2006/relationships/oleObject" Target="../embeddings/oleObject36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31" Type="http://schemas.openxmlformats.org/officeDocument/2006/relationships/image" Target="../media/image34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32.wmf"/><Relationship Id="rId30" Type="http://schemas.openxmlformats.org/officeDocument/2006/relationships/oleObject" Target="../embeddings/oleObject33.bin"/><Relationship Id="rId35" Type="http://schemas.openxmlformats.org/officeDocument/2006/relationships/image" Target="../media/image3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5.bin"/><Relationship Id="rId3" Type="http://schemas.openxmlformats.org/officeDocument/2006/relationships/image" Target="../media/image38.wmf"/><Relationship Id="rId21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w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23" Type="http://schemas.openxmlformats.org/officeDocument/2006/relationships/image" Target="../media/image48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Relationship Id="rId22" Type="http://schemas.openxmlformats.org/officeDocument/2006/relationships/oleObject" Target="../embeddings/oleObject4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ubtitle 2">
            <a:extLst>
              <a:ext uri="{FF2B5EF4-FFF2-40B4-BE49-F238E27FC236}">
                <a16:creationId xmlns:a16="http://schemas.microsoft.com/office/drawing/2014/main" id="{69E2846D-03B3-404E-B83E-74373DE547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464" y="3265023"/>
            <a:ext cx="6400800" cy="2657475"/>
          </a:xfrm>
        </p:spPr>
        <p:txBody>
          <a:bodyPr/>
          <a:lstStyle/>
          <a:p>
            <a:r>
              <a:rPr lang="hr-HR" altLang="sr-Latn-RS" sz="4400"/>
              <a:t>1.1. Zapis </a:t>
            </a:r>
            <a:r>
              <a:rPr lang="hr-HR" altLang="sr-Latn-RS" sz="4400" dirty="0"/>
              <a:t>decimalnog broja u obliku razlomka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B465A87-8D0D-4A5B-A7D9-919726E58024}"/>
              </a:ext>
            </a:extLst>
          </p:cNvPr>
          <p:cNvSpPr txBox="1">
            <a:spLocks/>
          </p:cNvSpPr>
          <p:nvPr/>
        </p:nvSpPr>
        <p:spPr bwMode="auto">
          <a:xfrm>
            <a:off x="1369254" y="1011849"/>
            <a:ext cx="6400800" cy="159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6000" b="1" kern="1200">
                <a:solidFill>
                  <a:srgbClr val="2C519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altLang="sr-Latn-RS" sz="4800" dirty="0">
                <a:solidFill>
                  <a:schemeClr val="tx1"/>
                </a:solidFill>
              </a:rPr>
              <a:t>1. REALNI BROJEVI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Zaobljeni pravokutnik 116">
            <a:extLst>
              <a:ext uri="{FF2B5EF4-FFF2-40B4-BE49-F238E27FC236}">
                <a16:creationId xmlns:a16="http://schemas.microsoft.com/office/drawing/2014/main" id="{DC56EA30-5246-44AF-8AD1-4F4A1D464BFB}"/>
              </a:ext>
            </a:extLst>
          </p:cNvPr>
          <p:cNvSpPr/>
          <p:nvPr/>
        </p:nvSpPr>
        <p:spPr>
          <a:xfrm>
            <a:off x="339725" y="877888"/>
            <a:ext cx="8118475" cy="1419225"/>
          </a:xfrm>
          <a:prstGeom prst="round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32" name="TekstniOkvir 68">
            <a:extLst>
              <a:ext uri="{FF2B5EF4-FFF2-40B4-BE49-F238E27FC236}">
                <a16:creationId xmlns:a16="http://schemas.microsoft.com/office/drawing/2014/main" id="{129B5A01-B197-4B42-BA53-92331453C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088" y="225425"/>
            <a:ext cx="6877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Napišimo u obliku razlomka sljedeće konačne decimalne brojeve:</a:t>
            </a:r>
          </a:p>
        </p:txBody>
      </p:sp>
      <p:sp>
        <p:nvSpPr>
          <p:cNvPr id="1033" name="TekstniOkvir 86">
            <a:extLst>
              <a:ext uri="{FF2B5EF4-FFF2-40B4-BE49-F238E27FC236}">
                <a16:creationId xmlns:a16="http://schemas.microsoft.com/office/drawing/2014/main" id="{F94D60FE-2EF5-4F72-ADC1-AF3F98D87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75" y="2262188"/>
            <a:ext cx="3484563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300000"/>
              </a:lnSpc>
            </a:pPr>
            <a:r>
              <a:rPr lang="hr-HR" altLang="sr-Latn-RS"/>
              <a:t>2.7</a:t>
            </a:r>
          </a:p>
          <a:p>
            <a:pPr eaLnBrk="1" hangingPunct="1">
              <a:lnSpc>
                <a:spcPct val="300000"/>
              </a:lnSpc>
            </a:pPr>
            <a:r>
              <a:rPr lang="hr-HR" altLang="sr-Latn-RS"/>
              <a:t>– 3.141</a:t>
            </a:r>
          </a:p>
          <a:p>
            <a:pPr eaLnBrk="1" hangingPunct="1">
              <a:lnSpc>
                <a:spcPct val="300000"/>
              </a:lnSpc>
            </a:pPr>
            <a:r>
              <a:rPr lang="hr-HR" altLang="sr-Latn-RS"/>
              <a:t>0.009</a:t>
            </a:r>
          </a:p>
          <a:p>
            <a:pPr eaLnBrk="1" hangingPunct="1">
              <a:lnSpc>
                <a:spcPct val="300000"/>
              </a:lnSpc>
            </a:pPr>
            <a:r>
              <a:rPr lang="hr-HR" altLang="sr-Latn-RS"/>
              <a:t>1.0165</a:t>
            </a:r>
          </a:p>
          <a:p>
            <a:pPr eaLnBrk="1" hangingPunct="1">
              <a:lnSpc>
                <a:spcPct val="300000"/>
              </a:lnSpc>
            </a:pPr>
            <a:r>
              <a:rPr lang="hr-HR" altLang="sr-Latn-RS"/>
              <a:t>– 15.23</a:t>
            </a:r>
          </a:p>
        </p:txBody>
      </p:sp>
      <p:graphicFrame>
        <p:nvGraphicFramePr>
          <p:cNvPr id="93" name="Object 13">
            <a:extLst>
              <a:ext uri="{FF2B5EF4-FFF2-40B4-BE49-F238E27FC236}">
                <a16:creationId xmlns:a16="http://schemas.microsoft.com/office/drawing/2014/main" id="{86CDF61E-FEF8-4059-8CE7-86DE0460F4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11275" y="2559050"/>
          <a:ext cx="520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560" imgH="571320" progId="Equation.DSMT4">
                  <p:embed/>
                </p:oleObj>
              </mc:Choice>
              <mc:Fallback>
                <p:oleObj name="Equation" r:id="rId2" imgW="520560" imgH="57132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2559050"/>
                        <a:ext cx="520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" name="Object 14">
            <a:extLst>
              <a:ext uri="{FF2B5EF4-FFF2-40B4-BE49-F238E27FC236}">
                <a16:creationId xmlns:a16="http://schemas.microsoft.com/office/drawing/2014/main" id="{41440E92-B888-472B-AA0D-CDF5C9725C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60513" y="3378200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571320" progId="Equation.DSMT4">
                  <p:embed/>
                </p:oleObj>
              </mc:Choice>
              <mc:Fallback>
                <p:oleObj name="Equation" r:id="rId4" imgW="914400" imgH="5713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0513" y="3378200"/>
                        <a:ext cx="914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" name="Object 15">
            <a:extLst>
              <a:ext uri="{FF2B5EF4-FFF2-40B4-BE49-F238E27FC236}">
                <a16:creationId xmlns:a16="http://schemas.microsoft.com/office/drawing/2014/main" id="{FBDB531B-ED4A-417C-A5C0-570EA5C839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4313" y="4198938"/>
          <a:ext cx="76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571320" progId="Equation.DSMT4">
                  <p:embed/>
                </p:oleObj>
              </mc:Choice>
              <mc:Fallback>
                <p:oleObj name="Equation" r:id="rId6" imgW="761760" imgH="5713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313" y="4198938"/>
                        <a:ext cx="762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" name="Object 16">
            <a:extLst>
              <a:ext uri="{FF2B5EF4-FFF2-40B4-BE49-F238E27FC236}">
                <a16:creationId xmlns:a16="http://schemas.microsoft.com/office/drawing/2014/main" id="{125DE934-E53A-4CAB-888F-F36FC177C1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1950" y="5013325"/>
          <a:ext cx="952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609480" progId="Equation.DSMT4">
                  <p:embed/>
                </p:oleObj>
              </mc:Choice>
              <mc:Fallback>
                <p:oleObj name="Equation" r:id="rId8" imgW="952200" imgH="609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5013325"/>
                        <a:ext cx="952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" name="Object 17">
            <a:extLst>
              <a:ext uri="{FF2B5EF4-FFF2-40B4-BE49-F238E27FC236}">
                <a16:creationId xmlns:a16="http://schemas.microsoft.com/office/drawing/2014/main" id="{2C55F504-19E3-43C6-A815-50FD0B1BB6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2113" y="5840413"/>
          <a:ext cx="914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571320" progId="Equation.DSMT4">
                  <p:embed/>
                </p:oleObj>
              </mc:Choice>
              <mc:Fallback>
                <p:oleObj name="Equation" r:id="rId10" imgW="914400" imgH="5713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113" y="5840413"/>
                        <a:ext cx="914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6" name="Ravni poveznik 105">
            <a:extLst>
              <a:ext uri="{FF2B5EF4-FFF2-40B4-BE49-F238E27FC236}">
                <a16:creationId xmlns:a16="http://schemas.microsoft.com/office/drawing/2014/main" id="{8407E6ED-3FB6-4BCF-B7C4-D301CCD1BB5A}"/>
              </a:ext>
            </a:extLst>
          </p:cNvPr>
          <p:cNvCxnSpPr/>
          <p:nvPr/>
        </p:nvCxnSpPr>
        <p:spPr>
          <a:xfrm>
            <a:off x="3016250" y="1428750"/>
            <a:ext cx="5013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kstniOkvir 106">
            <a:extLst>
              <a:ext uri="{FF2B5EF4-FFF2-40B4-BE49-F238E27FC236}">
                <a16:creationId xmlns:a16="http://schemas.microsoft.com/office/drawing/2014/main" id="{573750BC-4612-4014-96E8-45A53B247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1454150"/>
            <a:ext cx="5734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dek. jedinica s onoliko nula koliko broj ima decimala</a:t>
            </a:r>
          </a:p>
        </p:txBody>
      </p:sp>
      <p:sp>
        <p:nvSpPr>
          <p:cNvPr id="111" name="TekstniOkvir 110">
            <a:extLst>
              <a:ext uri="{FF2B5EF4-FFF2-40B4-BE49-F238E27FC236}">
                <a16:creationId xmlns:a16="http://schemas.microsoft.com/office/drawing/2014/main" id="{27453172-974D-403F-B17F-154AAFFF6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563" y="982663"/>
            <a:ext cx="28114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broj bez decimalne točke</a:t>
            </a:r>
          </a:p>
        </p:txBody>
      </p:sp>
      <p:sp>
        <p:nvSpPr>
          <p:cNvPr id="112" name="TekstniOkvir 111">
            <a:extLst>
              <a:ext uri="{FF2B5EF4-FFF2-40B4-BE49-F238E27FC236}">
                <a16:creationId xmlns:a16="http://schemas.microsoft.com/office/drawing/2014/main" id="{5246595B-ED82-45F9-B014-F20E38C17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1230313"/>
            <a:ext cx="2344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konačan dec. broj = </a:t>
            </a:r>
          </a:p>
        </p:txBody>
      </p:sp>
      <p:sp>
        <p:nvSpPr>
          <p:cNvPr id="113" name="Elipsa 112">
            <a:extLst>
              <a:ext uri="{FF2B5EF4-FFF2-40B4-BE49-F238E27FC236}">
                <a16:creationId xmlns:a16="http://schemas.microsoft.com/office/drawing/2014/main" id="{DBF80956-84F5-4326-B2E6-CA2953871E04}"/>
              </a:ext>
            </a:extLst>
          </p:cNvPr>
          <p:cNvSpPr/>
          <p:nvPr/>
        </p:nvSpPr>
        <p:spPr>
          <a:xfrm>
            <a:off x="3000375" y="1430338"/>
            <a:ext cx="1489075" cy="4333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15" name="Ravni poveznik sa strelicom 114">
            <a:extLst>
              <a:ext uri="{FF2B5EF4-FFF2-40B4-BE49-F238E27FC236}">
                <a16:creationId xmlns:a16="http://schemas.microsoft.com/office/drawing/2014/main" id="{07091C30-86FC-4962-9AAE-FC54B05F354A}"/>
              </a:ext>
            </a:extLst>
          </p:cNvPr>
          <p:cNvCxnSpPr>
            <a:stCxn id="113" idx="4"/>
          </p:cNvCxnSpPr>
          <p:nvPr/>
        </p:nvCxnSpPr>
        <p:spPr>
          <a:xfrm rot="16200000" flipH="1">
            <a:off x="3876675" y="1731963"/>
            <a:ext cx="504825" cy="7683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kstniOkvir 115">
            <a:extLst>
              <a:ext uri="{FF2B5EF4-FFF2-40B4-BE49-F238E27FC236}">
                <a16:creationId xmlns:a16="http://schemas.microsoft.com/office/drawing/2014/main" id="{790B811E-0FC0-4B37-B1B2-2E8F3C73B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338" y="2398713"/>
            <a:ext cx="3587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>
                <a:solidFill>
                  <a:srgbClr val="FF0000"/>
                </a:solidFill>
              </a:rPr>
              <a:t>1, 10, 100, 1 000, 10 000,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 animBg="1"/>
      <p:bldP spid="107" grpId="0"/>
      <p:bldP spid="111" grpId="0"/>
      <p:bldP spid="112" grpId="0"/>
      <p:bldP spid="113" grpId="0" animBg="1"/>
      <p:bldP spid="1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aobljeni pravokutnik 28">
            <a:extLst>
              <a:ext uri="{FF2B5EF4-FFF2-40B4-BE49-F238E27FC236}">
                <a16:creationId xmlns:a16="http://schemas.microsoft.com/office/drawing/2014/main" id="{C31E2806-DDD7-4F2E-A596-51E3B083A441}"/>
              </a:ext>
            </a:extLst>
          </p:cNvPr>
          <p:cNvSpPr/>
          <p:nvPr/>
        </p:nvSpPr>
        <p:spPr>
          <a:xfrm>
            <a:off x="339725" y="914400"/>
            <a:ext cx="8242300" cy="1419225"/>
          </a:xfrm>
          <a:prstGeom prst="round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64" name="TekstniOkvir 1">
            <a:extLst>
              <a:ext uri="{FF2B5EF4-FFF2-40B4-BE49-F238E27FC236}">
                <a16:creationId xmlns:a16="http://schemas.microsoft.com/office/drawing/2014/main" id="{B6702FEB-7F96-48FC-B7FC-E4F8DE16F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8" y="296863"/>
            <a:ext cx="8951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Čisto periodični beskonačni decimalni broj </a:t>
            </a:r>
            <a:r>
              <a:rPr lang="hr-HR" altLang="sr-Latn-RS" b="1"/>
              <a:t>manji od 1</a:t>
            </a:r>
            <a:r>
              <a:rPr lang="hr-HR" altLang="sr-Latn-RS"/>
              <a:t> </a:t>
            </a:r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CBDE6238-641E-4292-A382-8AEBEB822C9A}"/>
              </a:ext>
            </a:extLst>
          </p:cNvPr>
          <p:cNvSpPr/>
          <p:nvPr/>
        </p:nvSpPr>
        <p:spPr>
          <a:xfrm>
            <a:off x="798731" y="1342931"/>
            <a:ext cx="1323146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ČP </a:t>
            </a:r>
            <a:r>
              <a:rPr lang="hr-HR" sz="360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</a:p>
        </p:txBody>
      </p: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4589AE2A-5205-4186-B02E-D2B9CC1576E9}"/>
              </a:ext>
            </a:extLst>
          </p:cNvPr>
          <p:cNvCxnSpPr/>
          <p:nvPr/>
        </p:nvCxnSpPr>
        <p:spPr>
          <a:xfrm>
            <a:off x="2136775" y="1651000"/>
            <a:ext cx="501491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niOkvir 4">
            <a:extLst>
              <a:ext uri="{FF2B5EF4-FFF2-40B4-BE49-F238E27FC236}">
                <a16:creationId xmlns:a16="http://schemas.microsoft.com/office/drawing/2014/main" id="{AEAE7D95-1DBA-48B9-97F0-3AA15733B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513" y="1724025"/>
            <a:ext cx="4467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onoliko 9 koliko ima znamenaka u periodu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B29316A3-2635-4B62-8610-9FCE85159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1216025"/>
            <a:ext cx="923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period</a:t>
            </a:r>
          </a:p>
        </p:txBody>
      </p:sp>
      <p:cxnSp>
        <p:nvCxnSpPr>
          <p:cNvPr id="9" name="Ravni poveznik sa strelicom 8">
            <a:extLst>
              <a:ext uri="{FF2B5EF4-FFF2-40B4-BE49-F238E27FC236}">
                <a16:creationId xmlns:a16="http://schemas.microsoft.com/office/drawing/2014/main" id="{62D913F9-7519-47B4-A2A5-69501BFD1C6A}"/>
              </a:ext>
            </a:extLst>
          </p:cNvPr>
          <p:cNvCxnSpPr/>
          <p:nvPr/>
        </p:nvCxnSpPr>
        <p:spPr>
          <a:xfrm flipV="1">
            <a:off x="1582738" y="644525"/>
            <a:ext cx="1184275" cy="738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C0162A8D-8422-4ECF-903F-8FDEA2D241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4088" y="3132138"/>
          <a:ext cx="927100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2844720" progId="Equation.DSMT4">
                  <p:embed/>
                </p:oleObj>
              </mc:Choice>
              <mc:Fallback>
                <p:oleObj name="Equation" r:id="rId2" imgW="927000" imgH="2844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3132138"/>
                        <a:ext cx="927100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CBFC7B81-8A5B-4146-9DF0-5414CB461A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84300" y="3109913"/>
          <a:ext cx="393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571320" progId="Equation.DSMT4">
                  <p:embed/>
                </p:oleObj>
              </mc:Choice>
              <mc:Fallback>
                <p:oleObj name="Equation" r:id="rId4" imgW="39348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3109913"/>
                        <a:ext cx="393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>
            <a:extLst>
              <a:ext uri="{FF2B5EF4-FFF2-40B4-BE49-F238E27FC236}">
                <a16:creationId xmlns:a16="http://schemas.microsoft.com/office/drawing/2014/main" id="{C112848C-96EC-4F73-97A8-2F228555AE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5113" y="3933825"/>
          <a:ext cx="520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560" imgH="571320" progId="Equation.DSMT4">
                  <p:embed/>
                </p:oleObj>
              </mc:Choice>
              <mc:Fallback>
                <p:oleObj name="Equation" r:id="rId6" imgW="52056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3933825"/>
                        <a:ext cx="520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>
            <a:extLst>
              <a:ext uri="{FF2B5EF4-FFF2-40B4-BE49-F238E27FC236}">
                <a16:creationId xmlns:a16="http://schemas.microsoft.com/office/drawing/2014/main" id="{B9F5968A-E70C-4DA7-B845-EDBBD6F543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27188" y="4735513"/>
          <a:ext cx="64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571320" progId="Equation.DSMT4">
                  <p:embed/>
                </p:oleObj>
              </mc:Choice>
              <mc:Fallback>
                <p:oleObj name="Equation" r:id="rId8" imgW="64764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188" y="4735513"/>
                        <a:ext cx="647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>
            <a:extLst>
              <a:ext uri="{FF2B5EF4-FFF2-40B4-BE49-F238E27FC236}">
                <a16:creationId xmlns:a16="http://schemas.microsoft.com/office/drawing/2014/main" id="{D43FA390-1C68-469B-857A-A2EBC78B34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1513" y="5553075"/>
          <a:ext cx="965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60" imgH="609480" progId="Equation.DSMT4">
                  <p:embed/>
                </p:oleObj>
              </mc:Choice>
              <mc:Fallback>
                <p:oleObj name="Equation" r:id="rId10" imgW="965160" imgH="609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5553075"/>
                        <a:ext cx="965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Ravni poveznik 15">
            <a:extLst>
              <a:ext uri="{FF2B5EF4-FFF2-40B4-BE49-F238E27FC236}">
                <a16:creationId xmlns:a16="http://schemas.microsoft.com/office/drawing/2014/main" id="{C68D8F42-B4C1-41AD-A972-0E25AC38A5BA}"/>
              </a:ext>
            </a:extLst>
          </p:cNvPr>
          <p:cNvCxnSpPr/>
          <p:nvPr/>
        </p:nvCxnSpPr>
        <p:spPr>
          <a:xfrm flipV="1">
            <a:off x="1684338" y="3965575"/>
            <a:ext cx="406400" cy="22542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>
            <a:extLst>
              <a:ext uri="{FF2B5EF4-FFF2-40B4-BE49-F238E27FC236}">
                <a16:creationId xmlns:a16="http://schemas.microsoft.com/office/drawing/2014/main" id="{E88776BD-4376-40CB-8BD0-A6284EA6CAE5}"/>
              </a:ext>
            </a:extLst>
          </p:cNvPr>
          <p:cNvCxnSpPr/>
          <p:nvPr/>
        </p:nvCxnSpPr>
        <p:spPr>
          <a:xfrm flipV="1">
            <a:off x="1679575" y="4297363"/>
            <a:ext cx="406400" cy="22701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991" name="Object 7">
            <a:extLst>
              <a:ext uri="{FF2B5EF4-FFF2-40B4-BE49-F238E27FC236}">
                <a16:creationId xmlns:a16="http://schemas.microsoft.com/office/drawing/2014/main" id="{0E7B722B-6FAC-4BAA-9E55-E5279B8079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4550" y="3938588"/>
          <a:ext cx="469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571320" progId="Equation.DSMT4">
                  <p:embed/>
                </p:oleObj>
              </mc:Choice>
              <mc:Fallback>
                <p:oleObj name="Equation" r:id="rId12" imgW="46980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0" y="3938588"/>
                        <a:ext cx="469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kstniOkvir 20">
            <a:extLst>
              <a:ext uri="{FF2B5EF4-FFF2-40B4-BE49-F238E27FC236}">
                <a16:creationId xmlns:a16="http://schemas.microsoft.com/office/drawing/2014/main" id="{98123932-B92D-4F1E-879A-E3ABAF2A1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8" y="2543175"/>
            <a:ext cx="5122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Pretvori u razlomke sljedeće decimalne brojeve:</a:t>
            </a:r>
          </a:p>
        </p:txBody>
      </p:sp>
      <p:graphicFrame>
        <p:nvGraphicFramePr>
          <p:cNvPr id="41992" name="Object 8">
            <a:extLst>
              <a:ext uri="{FF2B5EF4-FFF2-40B4-BE49-F238E27FC236}">
                <a16:creationId xmlns:a16="http://schemas.microsoft.com/office/drawing/2014/main" id="{1FBC561D-6BDA-41D5-AB22-D7C8D68895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92638" y="3522663"/>
          <a:ext cx="622300" cy="201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22080" imgH="2019240" progId="Equation.DSMT4">
                  <p:embed/>
                </p:oleObj>
              </mc:Choice>
              <mc:Fallback>
                <p:oleObj name="Equation" r:id="rId14" imgW="622080" imgH="20192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2638" y="3522663"/>
                        <a:ext cx="622300" cy="201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3" name="Object 9">
            <a:extLst>
              <a:ext uri="{FF2B5EF4-FFF2-40B4-BE49-F238E27FC236}">
                <a16:creationId xmlns:a16="http://schemas.microsoft.com/office/drawing/2014/main" id="{0F848964-237E-4243-87D1-12B299ABFF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32375" y="3525838"/>
          <a:ext cx="889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380880" progId="Equation.DSMT4">
                  <p:embed/>
                </p:oleObj>
              </mc:Choice>
              <mc:Fallback>
                <p:oleObj name="Equation" r:id="rId16" imgW="88884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5" y="3525838"/>
                        <a:ext cx="889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>
            <a:extLst>
              <a:ext uri="{FF2B5EF4-FFF2-40B4-BE49-F238E27FC236}">
                <a16:creationId xmlns:a16="http://schemas.microsoft.com/office/drawing/2014/main" id="{1F408478-7114-4F61-8766-0F876664AC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3763" y="3492500"/>
          <a:ext cx="1803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03240" imgH="571320" progId="Equation.DSMT4">
                  <p:embed/>
                </p:oleObj>
              </mc:Choice>
              <mc:Fallback>
                <p:oleObj name="Equation" r:id="rId18" imgW="1803240" imgH="571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763" y="3492500"/>
                        <a:ext cx="1803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11">
            <a:extLst>
              <a:ext uri="{FF2B5EF4-FFF2-40B4-BE49-F238E27FC236}">
                <a16:creationId xmlns:a16="http://schemas.microsoft.com/office/drawing/2014/main" id="{413C3E79-FF16-48B8-8E64-CE3BDABA74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8100" y="4338638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02960" imgH="380880" progId="Equation.DSMT4">
                  <p:embed/>
                </p:oleObj>
              </mc:Choice>
              <mc:Fallback>
                <p:oleObj name="Equation" r:id="rId20" imgW="1002960" imgH="380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4338638"/>
                        <a:ext cx="1003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6" name="Object 12">
            <a:extLst>
              <a:ext uri="{FF2B5EF4-FFF2-40B4-BE49-F238E27FC236}">
                <a16:creationId xmlns:a16="http://schemas.microsoft.com/office/drawing/2014/main" id="{666A7843-3F37-42A5-A862-A8E16F2080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6963" y="4316413"/>
          <a:ext cx="2082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82600" imgH="571320" progId="Equation.DSMT4">
                  <p:embed/>
                </p:oleObj>
              </mc:Choice>
              <mc:Fallback>
                <p:oleObj name="Equation" r:id="rId22" imgW="2082600" imgH="5713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963" y="4316413"/>
                        <a:ext cx="2082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7" name="Object 13">
            <a:extLst>
              <a:ext uri="{FF2B5EF4-FFF2-40B4-BE49-F238E27FC236}">
                <a16:creationId xmlns:a16="http://schemas.microsoft.com/office/drawing/2014/main" id="{E29BC63D-A82D-405D-BE50-31AEC3D0D8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3825" y="5175250"/>
          <a:ext cx="114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43000" imgH="380880" progId="Equation.DSMT4">
                  <p:embed/>
                </p:oleObj>
              </mc:Choice>
              <mc:Fallback>
                <p:oleObj name="Equation" r:id="rId24" imgW="1143000" imgH="3808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3825" y="5175250"/>
                        <a:ext cx="1143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8" name="Object 14">
            <a:extLst>
              <a:ext uri="{FF2B5EF4-FFF2-40B4-BE49-F238E27FC236}">
                <a16:creationId xmlns:a16="http://schemas.microsoft.com/office/drawing/2014/main" id="{122319DB-C40E-4ABF-907F-41B90175C7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4763" y="5153025"/>
          <a:ext cx="257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577960" imgH="571320" progId="Equation.DSMT4">
                  <p:embed/>
                </p:oleObj>
              </mc:Choice>
              <mc:Fallback>
                <p:oleObj name="Equation" r:id="rId26" imgW="2577960" imgH="57132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4763" y="5153025"/>
                        <a:ext cx="2578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5" grpId="0"/>
      <p:bldP spid="6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4" name="Object 2">
            <a:extLst>
              <a:ext uri="{FF2B5EF4-FFF2-40B4-BE49-F238E27FC236}">
                <a16:creationId xmlns:a16="http://schemas.microsoft.com/office/drawing/2014/main" id="{C93FD4B7-7145-401A-BC3A-476607CA3E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5519738"/>
          <a:ext cx="86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571320" progId="Equation.DSMT4">
                  <p:embed/>
                </p:oleObj>
              </mc:Choice>
              <mc:Fallback>
                <p:oleObj name="Equation" r:id="rId2" imgW="86328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519738"/>
                        <a:ext cx="863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BA80A1C0-B812-4116-89E2-DA5561DBFC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850" y="969963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380880" progId="Equation.DSMT4">
                  <p:embed/>
                </p:oleObj>
              </mc:Choice>
              <mc:Fallback>
                <p:oleObj name="Equation" r:id="rId4" imgW="50796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969963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664FEB5F-3DDD-4522-A566-F093BB31AC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0938" y="969963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380880" progId="Equation.DSMT4">
                  <p:embed/>
                </p:oleObj>
              </mc:Choice>
              <mc:Fallback>
                <p:oleObj name="Equation" r:id="rId6" imgW="12189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969963"/>
                        <a:ext cx="1219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>
            <a:extLst>
              <a:ext uri="{FF2B5EF4-FFF2-40B4-BE49-F238E27FC236}">
                <a16:creationId xmlns:a16="http://schemas.microsoft.com/office/drawing/2014/main" id="{2AACC809-8D1D-4C66-A26A-21C6B26D7A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0938" y="1577975"/>
          <a:ext cx="143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571320" progId="Equation.DSMT4">
                  <p:embed/>
                </p:oleObj>
              </mc:Choice>
              <mc:Fallback>
                <p:oleObj name="Equation" r:id="rId8" imgW="143496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1577975"/>
                        <a:ext cx="1435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>
            <a:extLst>
              <a:ext uri="{FF2B5EF4-FFF2-40B4-BE49-F238E27FC236}">
                <a16:creationId xmlns:a16="http://schemas.microsoft.com/office/drawing/2014/main" id="{6A553B10-C45C-4A78-8648-83F96B904A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0938" y="2366963"/>
          <a:ext cx="1270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571320" progId="Equation.DSMT4">
                  <p:embed/>
                </p:oleObj>
              </mc:Choice>
              <mc:Fallback>
                <p:oleObj name="Equation" r:id="rId10" imgW="12697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2366963"/>
                        <a:ext cx="12700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>
            <a:extLst>
              <a:ext uri="{FF2B5EF4-FFF2-40B4-BE49-F238E27FC236}">
                <a16:creationId xmlns:a16="http://schemas.microsoft.com/office/drawing/2014/main" id="{3A47F3E9-0054-4848-9182-EE22D8B697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0938" y="3154363"/>
          <a:ext cx="1003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2960" imgH="571320" progId="Equation.DSMT4">
                  <p:embed/>
                </p:oleObj>
              </mc:Choice>
              <mc:Fallback>
                <p:oleObj name="Equation" r:id="rId12" imgW="100296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3154363"/>
                        <a:ext cx="1003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>
            <a:extLst>
              <a:ext uri="{FF2B5EF4-FFF2-40B4-BE49-F238E27FC236}">
                <a16:creationId xmlns:a16="http://schemas.microsoft.com/office/drawing/2014/main" id="{6AA2BD3F-009D-481A-89F1-BD11E9F4E7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0938" y="3943350"/>
          <a:ext cx="977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571320" progId="Equation.DSMT4">
                  <p:embed/>
                </p:oleObj>
              </mc:Choice>
              <mc:Fallback>
                <p:oleObj name="Equation" r:id="rId14" imgW="97776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3943350"/>
                        <a:ext cx="977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>
            <a:extLst>
              <a:ext uri="{FF2B5EF4-FFF2-40B4-BE49-F238E27FC236}">
                <a16:creationId xmlns:a16="http://schemas.microsoft.com/office/drawing/2014/main" id="{5126BC82-69D5-401D-8BB6-64ACA027D2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0938" y="4730750"/>
          <a:ext cx="85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571320" progId="Equation.DSMT4">
                  <p:embed/>
                </p:oleObj>
              </mc:Choice>
              <mc:Fallback>
                <p:oleObj name="Equation" r:id="rId16" imgW="850680" imgH="571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4730750"/>
                        <a:ext cx="850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10">
            <a:extLst>
              <a:ext uri="{FF2B5EF4-FFF2-40B4-BE49-F238E27FC236}">
                <a16:creationId xmlns:a16="http://schemas.microsoft.com/office/drawing/2014/main" id="{BD7C85AF-2605-474E-A6D7-761CE912E9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0938" y="5519738"/>
          <a:ext cx="520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20560" imgH="571320" progId="Equation.DSMT4">
                  <p:embed/>
                </p:oleObj>
              </mc:Choice>
              <mc:Fallback>
                <p:oleObj name="Equation" r:id="rId18" imgW="520560" imgH="571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5519738"/>
                        <a:ext cx="520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9E1B9237-DA0E-46CF-8C19-484A51C49C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08775" y="5440363"/>
          <a:ext cx="977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77760" imgH="571320" progId="Equation.DSMT4">
                  <p:embed/>
                </p:oleObj>
              </mc:Choice>
              <mc:Fallback>
                <p:oleObj name="Equation" r:id="rId20" imgW="97776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775" y="5440363"/>
                        <a:ext cx="977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3B2AAA95-84DF-4D09-8653-3FC1E9103D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4625" y="890588"/>
          <a:ext cx="66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60240" imgH="380880" progId="Equation.DSMT4">
                  <p:embed/>
                </p:oleObj>
              </mc:Choice>
              <mc:Fallback>
                <p:oleObj name="Equation" r:id="rId22" imgW="66024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25" y="890588"/>
                        <a:ext cx="660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88E95835-8188-4640-AC34-BC4014CAE3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5350" y="890588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71600" imgH="380880" progId="Equation.DSMT4">
                  <p:embed/>
                </p:oleObj>
              </mc:Choice>
              <mc:Fallback>
                <p:oleObj name="Equation" r:id="rId24" imgW="137160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890588"/>
                        <a:ext cx="1371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63F3B0B5-CC2D-4FF6-936C-90EF643093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5350" y="1500188"/>
          <a:ext cx="1587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87240" imgH="571320" progId="Equation.DSMT4">
                  <p:embed/>
                </p:oleObj>
              </mc:Choice>
              <mc:Fallback>
                <p:oleObj name="Equation" r:id="rId26" imgW="158724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1500188"/>
                        <a:ext cx="1587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6">
            <a:extLst>
              <a:ext uri="{FF2B5EF4-FFF2-40B4-BE49-F238E27FC236}">
                <a16:creationId xmlns:a16="http://schemas.microsoft.com/office/drawing/2014/main" id="{8B88DF97-0C13-4B66-9446-AD078D6E54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5350" y="2287588"/>
          <a:ext cx="1409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09400" imgH="571320" progId="Equation.DSMT4">
                  <p:embed/>
                </p:oleObj>
              </mc:Choice>
              <mc:Fallback>
                <p:oleObj name="Equation" r:id="rId28" imgW="140940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2287588"/>
                        <a:ext cx="1409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>
            <a:extLst>
              <a:ext uri="{FF2B5EF4-FFF2-40B4-BE49-F238E27FC236}">
                <a16:creationId xmlns:a16="http://schemas.microsoft.com/office/drawing/2014/main" id="{BD7D29BD-131E-4667-BDC9-82B15FB2A1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5350" y="3076575"/>
          <a:ext cx="1130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130040" imgH="571320" progId="Equation.DSMT4">
                  <p:embed/>
                </p:oleObj>
              </mc:Choice>
              <mc:Fallback>
                <p:oleObj name="Equation" r:id="rId30" imgW="113004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3076575"/>
                        <a:ext cx="1130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C3C41145-DD70-40EE-AFA4-0708D47C32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5350" y="3863975"/>
          <a:ext cx="1231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31560" imgH="571320" progId="Equation.DSMT4">
                  <p:embed/>
                </p:oleObj>
              </mc:Choice>
              <mc:Fallback>
                <p:oleObj name="Equation" r:id="rId32" imgW="1231560" imgH="571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3863975"/>
                        <a:ext cx="1231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9F211029-A89C-4E86-BC38-2A79C29C5A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5350" y="4651375"/>
          <a:ext cx="1117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117440" imgH="571320" progId="Equation.DSMT4">
                  <p:embed/>
                </p:oleObj>
              </mc:Choice>
              <mc:Fallback>
                <p:oleObj name="Equation" r:id="rId34" imgW="1117440" imgH="571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4651375"/>
                        <a:ext cx="1117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>
            <a:extLst>
              <a:ext uri="{FF2B5EF4-FFF2-40B4-BE49-F238E27FC236}">
                <a16:creationId xmlns:a16="http://schemas.microsoft.com/office/drawing/2014/main" id="{4CADC014-4D7A-4F88-ACD1-32E792B762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5350" y="5440363"/>
          <a:ext cx="64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47640" imgH="571320" progId="Equation.DSMT4">
                  <p:embed/>
                </p:oleObj>
              </mc:Choice>
              <mc:Fallback>
                <p:oleObj name="Equation" r:id="rId36" imgW="647640" imgH="571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5440363"/>
                        <a:ext cx="647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" name="TekstniOkvir 19">
            <a:extLst>
              <a:ext uri="{FF2B5EF4-FFF2-40B4-BE49-F238E27FC236}">
                <a16:creationId xmlns:a16="http://schemas.microsoft.com/office/drawing/2014/main" id="{0679722B-FC99-4844-9D4B-A313C0756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" y="200025"/>
            <a:ext cx="8486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Pogledajmo kako mješovito periodični beskonačni decimalni broj </a:t>
            </a:r>
            <a:r>
              <a:rPr lang="hr-HR" altLang="sr-Latn-RS" b="1"/>
              <a:t>manji od 1 </a:t>
            </a:r>
            <a:r>
              <a:rPr lang="hr-HR" altLang="sr-Latn-RS"/>
              <a:t>pretvaramo u razlomak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aobljeni pravokutnik 20">
            <a:extLst>
              <a:ext uri="{FF2B5EF4-FFF2-40B4-BE49-F238E27FC236}">
                <a16:creationId xmlns:a16="http://schemas.microsoft.com/office/drawing/2014/main" id="{44F65D77-F7B9-41C6-AE11-F812BF27508C}"/>
              </a:ext>
            </a:extLst>
          </p:cNvPr>
          <p:cNvSpPr/>
          <p:nvPr/>
        </p:nvSpPr>
        <p:spPr>
          <a:xfrm>
            <a:off x="130175" y="984250"/>
            <a:ext cx="8948738" cy="1419225"/>
          </a:xfrm>
          <a:prstGeom prst="roundRect">
            <a:avLst/>
          </a:prstGeom>
          <a:solidFill>
            <a:srgbClr val="FFFF00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110" name="TekstniOkvir 1">
            <a:extLst>
              <a:ext uri="{FF2B5EF4-FFF2-40B4-BE49-F238E27FC236}">
                <a16:creationId xmlns:a16="http://schemas.microsoft.com/office/drawing/2014/main" id="{CAC715C5-A009-452F-9EFB-6C452880B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307975"/>
            <a:ext cx="6302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Mješovito periodični beskonačni decimalni broj </a:t>
            </a:r>
            <a:r>
              <a:rPr lang="hr-HR" altLang="sr-Latn-RS" b="1"/>
              <a:t>manji od 1</a:t>
            </a:r>
            <a:r>
              <a:rPr lang="hr-HR" altLang="sr-Latn-RS"/>
              <a:t> </a:t>
            </a:r>
          </a:p>
        </p:txBody>
      </p: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1DE3A72B-3DFF-47AA-9E7A-D5D2AA898895}"/>
              </a:ext>
            </a:extLst>
          </p:cNvPr>
          <p:cNvCxnSpPr/>
          <p:nvPr/>
        </p:nvCxnSpPr>
        <p:spPr>
          <a:xfrm>
            <a:off x="1296988" y="1639888"/>
            <a:ext cx="766921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kstniOkvir 4">
            <a:extLst>
              <a:ext uri="{FF2B5EF4-FFF2-40B4-BE49-F238E27FC236}">
                <a16:creationId xmlns:a16="http://schemas.microsoft.com/office/drawing/2014/main" id="{969F6C55-B9AB-4340-A07F-249C6C31D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88" y="1724025"/>
            <a:ext cx="8199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onoliko 9 koliko ima znam. u periodu i onoliko 0 koliko je znam. u pretperiodu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2F7E3AD-CC22-40FE-B05D-746F02C7D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250" y="1216025"/>
            <a:ext cx="4521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decimalni dio broja – pretperiod</a:t>
            </a:r>
          </a:p>
        </p:txBody>
      </p:sp>
      <p:cxnSp>
        <p:nvCxnSpPr>
          <p:cNvPr id="7" name="Ravni poveznik sa strelicom 6">
            <a:extLst>
              <a:ext uri="{FF2B5EF4-FFF2-40B4-BE49-F238E27FC236}">
                <a16:creationId xmlns:a16="http://schemas.microsoft.com/office/drawing/2014/main" id="{C76CF2A5-4D09-4EC1-AB4D-7834345ABB77}"/>
              </a:ext>
            </a:extLst>
          </p:cNvPr>
          <p:cNvCxnSpPr/>
          <p:nvPr/>
        </p:nvCxnSpPr>
        <p:spPr>
          <a:xfrm flipV="1">
            <a:off x="468313" y="668338"/>
            <a:ext cx="1184275" cy="738187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ravokutnik 7">
            <a:extLst>
              <a:ext uri="{FF2B5EF4-FFF2-40B4-BE49-F238E27FC236}">
                <a16:creationId xmlns:a16="http://schemas.microsoft.com/office/drawing/2014/main" id="{43C06FD0-3B07-4199-85C9-80C79A2BC136}"/>
              </a:ext>
            </a:extLst>
          </p:cNvPr>
          <p:cNvSpPr/>
          <p:nvPr/>
        </p:nvSpPr>
        <p:spPr>
          <a:xfrm>
            <a:off x="0" y="1309029"/>
            <a:ext cx="1323146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600" b="1" dirty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MP </a:t>
            </a:r>
            <a:r>
              <a:rPr lang="hr-HR" sz="3600" b="1" i="1" dirty="0">
                <a:ln w="11430">
                  <a:solidFill>
                    <a:schemeClr val="tx1"/>
                  </a:solidFill>
                </a:ln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=</a:t>
            </a:r>
          </a:p>
        </p:txBody>
      </p:sp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E81C3EA4-E3C9-47F3-AEFD-C4173E4239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9963" y="3143250"/>
          <a:ext cx="939800" cy="284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39600" imgH="2844720" progId="Equation.DSMT4">
                  <p:embed/>
                </p:oleObj>
              </mc:Choice>
              <mc:Fallback>
                <p:oleObj name="Equation" r:id="rId2" imgW="939600" imgH="28447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963" y="3143250"/>
                        <a:ext cx="939800" cy="284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kstniOkvir 9">
            <a:extLst>
              <a:ext uri="{FF2B5EF4-FFF2-40B4-BE49-F238E27FC236}">
                <a16:creationId xmlns:a16="http://schemas.microsoft.com/office/drawing/2014/main" id="{BD489AB9-C286-4EED-A473-6F1686BB8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88" y="2543175"/>
            <a:ext cx="5122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Pretvori u razlomke sljedeće decimalne brojeve:</a:t>
            </a:r>
          </a:p>
        </p:txBody>
      </p:sp>
      <p:graphicFrame>
        <p:nvGraphicFramePr>
          <p:cNvPr id="43011" name="Object 3">
            <a:extLst>
              <a:ext uri="{FF2B5EF4-FFF2-40B4-BE49-F238E27FC236}">
                <a16:creationId xmlns:a16="http://schemas.microsoft.com/office/drawing/2014/main" id="{B23B6EDC-FA26-4111-9E61-3CF7817985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11300" y="3121025"/>
          <a:ext cx="138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571320" progId="Equation.DSMT4">
                  <p:embed/>
                </p:oleObj>
              </mc:Choice>
              <mc:Fallback>
                <p:oleObj name="Equation" r:id="rId4" imgW="138420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121025"/>
                        <a:ext cx="1384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2" name="Object 4">
            <a:extLst>
              <a:ext uri="{FF2B5EF4-FFF2-40B4-BE49-F238E27FC236}">
                <a16:creationId xmlns:a16="http://schemas.microsoft.com/office/drawing/2014/main" id="{382EB025-9A1A-4115-8613-4E03B92E6C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57350" y="3933825"/>
          <a:ext cx="163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000" imgH="571320" progId="Equation.DSMT4">
                  <p:embed/>
                </p:oleObj>
              </mc:Choice>
              <mc:Fallback>
                <p:oleObj name="Equation" r:id="rId6" imgW="163800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3933825"/>
                        <a:ext cx="1638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>
            <a:extLst>
              <a:ext uri="{FF2B5EF4-FFF2-40B4-BE49-F238E27FC236}">
                <a16:creationId xmlns:a16="http://schemas.microsoft.com/office/drawing/2014/main" id="{BA1A0F2F-FD20-4DAA-A30B-CEBDC1AB61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3713" y="4746625"/>
          <a:ext cx="213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33360" imgH="571320" progId="Equation.DSMT4">
                  <p:embed/>
                </p:oleObj>
              </mc:Choice>
              <mc:Fallback>
                <p:oleObj name="Equation" r:id="rId8" imgW="213336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746625"/>
                        <a:ext cx="2133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>
            <a:extLst>
              <a:ext uri="{FF2B5EF4-FFF2-40B4-BE49-F238E27FC236}">
                <a16:creationId xmlns:a16="http://schemas.microsoft.com/office/drawing/2014/main" id="{F5A03711-E9B2-4A01-8A81-0C0016E314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27225" y="5576888"/>
          <a:ext cx="2425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25680" imgH="609480" progId="Equation.DSMT4">
                  <p:embed/>
                </p:oleObj>
              </mc:Choice>
              <mc:Fallback>
                <p:oleObj name="Equation" r:id="rId10" imgW="2425680" imgH="609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5" y="5576888"/>
                        <a:ext cx="2425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>
            <a:extLst>
              <a:ext uri="{FF2B5EF4-FFF2-40B4-BE49-F238E27FC236}">
                <a16:creationId xmlns:a16="http://schemas.microsoft.com/office/drawing/2014/main" id="{258CEC94-CB8A-4603-BF38-9CC0D5240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8713" y="3532188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380880" progId="Equation.DSMT4">
                  <p:embed/>
                </p:oleObj>
              </mc:Choice>
              <mc:Fallback>
                <p:oleObj name="Equation" r:id="rId12" imgW="46980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3" y="3532188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>
            <a:extLst>
              <a:ext uri="{FF2B5EF4-FFF2-40B4-BE49-F238E27FC236}">
                <a16:creationId xmlns:a16="http://schemas.microsoft.com/office/drawing/2014/main" id="{10463B12-0F4F-40FD-91DA-089970A20E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4975" y="3525838"/>
          <a:ext cx="100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02960" imgH="380880" progId="Equation.DSMT4">
                  <p:embed/>
                </p:oleObj>
              </mc:Choice>
              <mc:Fallback>
                <p:oleObj name="Equation" r:id="rId14" imgW="100296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3525838"/>
                        <a:ext cx="1003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>
            <a:extLst>
              <a:ext uri="{FF2B5EF4-FFF2-40B4-BE49-F238E27FC236}">
                <a16:creationId xmlns:a16="http://schemas.microsoft.com/office/drawing/2014/main" id="{E6EE9895-B216-4D62-B996-F38FC41F4A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4975" y="3997325"/>
          <a:ext cx="2438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38280" imgH="571320" progId="Equation.DSMT4">
                  <p:embed/>
                </p:oleObj>
              </mc:Choice>
              <mc:Fallback>
                <p:oleObj name="Equation" r:id="rId16" imgW="2438280" imgH="571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3997325"/>
                        <a:ext cx="24384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>
            <a:extLst>
              <a:ext uri="{FF2B5EF4-FFF2-40B4-BE49-F238E27FC236}">
                <a16:creationId xmlns:a16="http://schemas.microsoft.com/office/drawing/2014/main" id="{BA305980-EC9F-461C-B4F6-518774C279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67275" y="5153025"/>
          <a:ext cx="78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87320" imgH="380880" progId="Equation.DSMT4">
                  <p:embed/>
                </p:oleObj>
              </mc:Choice>
              <mc:Fallback>
                <p:oleObj name="Equation" r:id="rId18" imgW="787320" imgH="380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75" y="5153025"/>
                        <a:ext cx="787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9" name="Object 11">
            <a:extLst>
              <a:ext uri="{FF2B5EF4-FFF2-40B4-BE49-F238E27FC236}">
                <a16:creationId xmlns:a16="http://schemas.microsoft.com/office/drawing/2014/main" id="{FCF353C5-9CB4-4ABE-A4B0-978F1ED1B2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1988" y="5159375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82680" imgH="380880" progId="Equation.DSMT4">
                  <p:embed/>
                </p:oleObj>
              </mc:Choice>
              <mc:Fallback>
                <p:oleObj name="Equation" r:id="rId20" imgW="1282680" imgH="380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1988" y="5159375"/>
                        <a:ext cx="1282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0" name="Object 12">
            <a:extLst>
              <a:ext uri="{FF2B5EF4-FFF2-40B4-BE49-F238E27FC236}">
                <a16:creationId xmlns:a16="http://schemas.microsoft.com/office/drawing/2014/main" id="{6D22DF68-36ED-4BA3-9621-940F831555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2625" y="5688013"/>
          <a:ext cx="3276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276360" imgH="571320" progId="Equation.DSMT4">
                  <p:embed/>
                </p:oleObj>
              </mc:Choice>
              <mc:Fallback>
                <p:oleObj name="Equation" r:id="rId22" imgW="3276360" imgH="5713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5" y="5688013"/>
                        <a:ext cx="3276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5" grpId="0"/>
      <p:bldP spid="6" grpId="0"/>
      <p:bldP spid="10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902</TotalTime>
  <Words>137</Words>
  <Application>Microsoft Office PowerPoint</Application>
  <PresentationFormat>Prikaz na zaslonu (4:3)</PresentationFormat>
  <Paragraphs>23</Paragraphs>
  <Slides>5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Math 8</vt:lpstr>
      <vt:lpstr>Equation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Željka Orčić</dc:creator>
  <cp:lastModifiedBy>Jasminka Viljevac</cp:lastModifiedBy>
  <cp:revision>77</cp:revision>
  <dcterms:created xsi:type="dcterms:W3CDTF">2009-03-29T15:43:11Z</dcterms:created>
  <dcterms:modified xsi:type="dcterms:W3CDTF">2021-08-17T16:02:21Z</dcterms:modified>
</cp:coreProperties>
</file>